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2B4108-A690-A476-9C8F-5B656B060D58}" name="Chrysa Lamprinakou" initials="CL" userId="S::Chrysa.Lamprinakou@surveycoordination.com::97b82b60-cfd2-465d-8b47-cc1dacd4761a" providerId="AD"/>
  <p188:author id="{88DF291F-6CAB-EE04-8C56-B700E48A591E}" name="Nene Ibokessien" initials="NI" userId="S::Nene.Ibokessien@surveycoordination.com::4c61d1f5-09da-4f61-916d-0262554c011f" providerId="AD"/>
  <p188:author id="{39CEF727-772A-E8B9-BA1C-9A3C539F17B9}" name="Caroline Killpack" initials="CK" userId="S::Caroline.Killpack@PickerEurope.ac.uk::75746590-78e4-43e6-a9cc-06446ab34e3d" providerId="AD"/>
  <p188:author id="{62855C30-F27B-4AF1-A4D5-31913ABB42B5}" name="Anca Postolache" initials="AP" userId="S::Anca.Postolache@surveycoordination.com::071090b0-dd8b-4af8-b568-9362f129f62d" providerId="AD"/>
  <p188:author id="{175DE54D-B071-8829-1CBE-DDE26626C8D9}" name="James, Alice" initials="JA" userId="S::alice.james@cqc.org.uk::957c40c3-74fc-4387-b314-23310550a198" providerId="AD"/>
  <p188:author id="{23C4AF64-18B8-F4D4-0A7D-D0FF2E138424}" name="Symone Allijohn" initials="SA" userId="S::Symone.Allijohn@surveycoordination.com::b1edc1ad-1782-45a7-b90e-7ff6cd0275b0" providerId="AD"/>
  <p188:author id="{B37235CF-0EB0-42FA-5E42-14261A771B64}" name="Collins, Nicola" initials="CN" userId="S::nicola.collins@cqc.org.uk::f3bf8cb9-0e06-460e-81d8-cf19b1588764" providerId="AD"/>
  <p188:author id="{8A44CAE5-AFAC-B2C6-45F5-DE2AC52CE724}" name="Samantha Guymer" initials="SG" userId="S::samantha.guymer@surveycoordination.com::a72ea3af-22a1-4fd9-b055-c7f2801cb0b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893277"/>
    <a:srgbClr val="025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451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47E-8AF4-4F4F-8E63-14F110127C1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6A00-FE1F-49DF-BB9A-A88472B66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95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47E-8AF4-4F4F-8E63-14F110127C1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6A00-FE1F-49DF-BB9A-A88472B66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00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47E-8AF4-4F4F-8E63-14F110127C1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6A00-FE1F-49DF-BB9A-A88472B66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47E-8AF4-4F4F-8E63-14F110127C1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6A00-FE1F-49DF-BB9A-A88472B66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88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47E-8AF4-4F4F-8E63-14F110127C1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6A00-FE1F-49DF-BB9A-A88472B66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06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47E-8AF4-4F4F-8E63-14F110127C1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6A00-FE1F-49DF-BB9A-A88472B66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45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47E-8AF4-4F4F-8E63-14F110127C1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6A00-FE1F-49DF-BB9A-A88472B66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30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47E-8AF4-4F4F-8E63-14F110127C1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6A00-FE1F-49DF-BB9A-A88472B66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7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47E-8AF4-4F4F-8E63-14F110127C1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6A00-FE1F-49DF-BB9A-A88472B66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7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47E-8AF4-4F4F-8E63-14F110127C1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6A00-FE1F-49DF-BB9A-A88472B66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56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47E-8AF4-4F4F-8E63-14F110127C1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6A00-FE1F-49DF-BB9A-A88472B66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76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1447E-8AF4-4F4F-8E63-14F110127C1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56A00-FE1F-49DF-BB9A-A88472B66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90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93872-BA76-050D-34B7-88BC8B85A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E829D0-7F45-CB30-BB9E-B47DF70857BE}"/>
              </a:ext>
            </a:extLst>
          </p:cNvPr>
          <p:cNvSpPr/>
          <p:nvPr/>
        </p:nvSpPr>
        <p:spPr>
          <a:xfrm>
            <a:off x="0" y="7837210"/>
            <a:ext cx="6858000" cy="20687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AE3903-BFFC-E928-439A-701BF94FFA77}"/>
              </a:ext>
            </a:extLst>
          </p:cNvPr>
          <p:cNvSpPr txBox="1"/>
          <p:nvPr/>
        </p:nvSpPr>
        <p:spPr>
          <a:xfrm>
            <a:off x="190126" y="4165749"/>
            <a:ext cx="631319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4145">
              <a:spcAft>
                <a:spcPts val="1200"/>
              </a:spcAft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results of this national survey are crucial to improving patients’ experiences while using urgent care services.</a:t>
            </a:r>
          </a:p>
          <a:p>
            <a:pPr marR="144145">
              <a:spcAft>
                <a:spcPts val="1200"/>
              </a:spcAft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Participation is </a:t>
            </a:r>
            <a:r>
              <a:rPr lang="en-GB" b="1" dirty="0">
                <a:solidFill>
                  <a:srgbClr val="035D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</a:t>
            </a:r>
            <a:r>
              <a:rPr lang="en-GB" dirty="0">
                <a:solidFill>
                  <a:srgbClr val="4D46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answers are </a:t>
            </a:r>
            <a:r>
              <a:rPr lang="en-GB" b="1" dirty="0">
                <a:solidFill>
                  <a:srgbClr val="025E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b="1" dirty="0">
                <a:solidFill>
                  <a:srgbClr val="035D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onfidential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144145" lvl="0">
              <a:spcAft>
                <a:spcPts val="1200"/>
              </a:spcAft>
              <a:defRPr/>
            </a:pPr>
            <a:endParaRPr lang="en-GB" dirty="0">
              <a:solidFill>
                <a:srgbClr val="005EB8"/>
              </a:solidFill>
              <a:latin typeface="Helvetica" panose="020B0604020202020204" pitchFamily="34" charset="0"/>
              <a:ea typeface="Arial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746579-CCFA-F017-3427-0E6DF638314A}"/>
              </a:ext>
            </a:extLst>
          </p:cNvPr>
          <p:cNvSpPr txBox="1"/>
          <p:nvPr/>
        </p:nvSpPr>
        <p:spPr>
          <a:xfrm>
            <a:off x="190126" y="3659498"/>
            <a:ext cx="62093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us to improve your services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9E8BE6-3408-25BC-80A1-836A9D4AF45E}"/>
              </a:ext>
            </a:extLst>
          </p:cNvPr>
          <p:cNvSpPr txBox="1"/>
          <p:nvPr/>
        </p:nvSpPr>
        <p:spPr>
          <a:xfrm>
            <a:off x="190127" y="2805941"/>
            <a:ext cx="6182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department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will be conducting a survey to understand your views about your care.</a:t>
            </a:r>
            <a:endParaRPr lang="en-GB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9C0DA3-AD67-E674-223D-D828A480274F}"/>
              </a:ext>
            </a:extLst>
          </p:cNvPr>
          <p:cNvSpPr txBox="1"/>
          <p:nvPr/>
        </p:nvSpPr>
        <p:spPr>
          <a:xfrm>
            <a:off x="190127" y="2309200"/>
            <a:ext cx="62093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u="none" strike="noStrike" dirty="0">
                <a:solidFill>
                  <a:srgbClr val="025EB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Urgent and Emergency Care Survey 2026</a:t>
            </a:r>
            <a:endParaRPr lang="en-GB" sz="2400" b="1" dirty="0">
              <a:solidFill>
                <a:srgbClr val="025E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001930-9C3C-1F02-54ED-2625AA7CD7CF}"/>
              </a:ext>
            </a:extLst>
          </p:cNvPr>
          <p:cNvSpPr txBox="1"/>
          <p:nvPr/>
        </p:nvSpPr>
        <p:spPr>
          <a:xfrm flipH="1">
            <a:off x="190126" y="6145408"/>
            <a:ext cx="62093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4145"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are invited to take part, your name, phone number, and postal address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will be shared with researchers, who will send you </a:t>
            </a:r>
            <a:r>
              <a:rPr lang="en-GB" dirty="0">
                <a:solidFill>
                  <a:prstClr val="black">
                    <a:lumMod val="85000"/>
                    <a:lumOff val="1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letter and text message reminders. </a:t>
            </a:r>
          </a:p>
          <a:p>
            <a:pPr marR="144145">
              <a:defRPr/>
            </a:pPr>
            <a:r>
              <a:rPr lang="en-GB" dirty="0">
                <a:solidFill>
                  <a:prstClr val="black">
                    <a:lumMod val="85000"/>
                    <a:lumOff val="1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 can complete this survey online or on paper.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3DBEF8FC-467F-2778-A26A-19DA15D69513}"/>
              </a:ext>
            </a:extLst>
          </p:cNvPr>
          <p:cNvSpPr txBox="1"/>
          <p:nvPr/>
        </p:nvSpPr>
        <p:spPr>
          <a:xfrm>
            <a:off x="146069" y="7837210"/>
            <a:ext cx="3987801" cy="197646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If you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do not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want to take part, or have any questions about the survey, please contact: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Arial" panose="020B0604020202020204" pitchFamily="34" charset="0"/>
              <a:cs typeface="Helvetica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Trust phone number (required)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Arial" panose="020B0604020202020204" pitchFamily="34" charset="0"/>
              <a:cs typeface="Helvetica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Trust email address (if available)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Arial" panose="020B0604020202020204" pitchFamily="34" charset="0"/>
              <a:cs typeface="Helvetica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Trust address (if available)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Arial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21DAF7-E9DF-9F16-7106-EC4233DB492D}"/>
              </a:ext>
            </a:extLst>
          </p:cNvPr>
          <p:cNvSpPr txBox="1"/>
          <p:nvPr/>
        </p:nvSpPr>
        <p:spPr>
          <a:xfrm>
            <a:off x="146069" y="9363346"/>
            <a:ext cx="384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NHS </a:t>
            </a:r>
            <a:r>
              <a:rPr lang="en-GB" sz="1200" b="1" dirty="0">
                <a:solidFill>
                  <a:prstClr val="white"/>
                </a:solidFill>
                <a:latin typeface="Calibri" panose="020F0502020204030204"/>
              </a:rPr>
              <a:t>Urgent and Emergency Care Survey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has Section 251 (NHS Act 2006) approval to process contact details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E0E06B-686B-0052-C745-5A5A2F5066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7" y="234865"/>
            <a:ext cx="2182495" cy="692150"/>
          </a:xfrm>
          <a:prstGeom prst="rect">
            <a:avLst/>
          </a:prstGeom>
        </p:spPr>
      </p:pic>
      <p:pic>
        <p:nvPicPr>
          <p:cNvPr id="10" name="Picture 3" descr="NHS 10mm - RGB Blue">
            <a:extLst>
              <a:ext uri="{FF2B5EF4-FFF2-40B4-BE49-F238E27FC236}">
                <a16:creationId xmlns:a16="http://schemas.microsoft.com/office/drawing/2014/main" id="{AABD0B0C-8100-0D54-0A1C-06D0123CF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477" y="286515"/>
            <a:ext cx="12350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C659CC-77E0-3D6B-ECF5-42C957034A1A}"/>
              </a:ext>
            </a:extLst>
          </p:cNvPr>
          <p:cNvSpPr txBox="1"/>
          <p:nvPr/>
        </p:nvSpPr>
        <p:spPr>
          <a:xfrm>
            <a:off x="146069" y="1028347"/>
            <a:ext cx="6313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" marR="828040">
              <a:spcBef>
                <a:spcPts val="1800"/>
              </a:spcBef>
              <a:spcAft>
                <a:spcPts val="0"/>
              </a:spcAft>
            </a:pPr>
            <a:r>
              <a:rPr lang="en-GB" sz="3600" b="1" spc="-35" dirty="0">
                <a:solidFill>
                  <a:srgbClr val="893277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Tell us your views on </a:t>
            </a:r>
            <a:r>
              <a:rPr lang="en-GB" sz="3600" b="1" spc="-35" dirty="0">
                <a:solidFill>
                  <a:srgbClr val="893277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urgent care</a:t>
            </a:r>
            <a:r>
              <a:rPr lang="en-GB" sz="3600" b="1" spc="-35" dirty="0">
                <a:solidFill>
                  <a:srgbClr val="893277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 services</a:t>
            </a:r>
            <a:endParaRPr lang="en-GB" sz="3600" b="1" dirty="0">
              <a:solidFill>
                <a:srgbClr val="893277"/>
              </a:solidFill>
              <a:effectLst/>
              <a:latin typeface="Arial Black" panose="020B0A040201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662F84-FA5C-11FD-80C0-47DA7A1E4020}"/>
              </a:ext>
            </a:extLst>
          </p:cNvPr>
          <p:cNvSpPr/>
          <p:nvPr/>
        </p:nvSpPr>
        <p:spPr>
          <a:xfrm>
            <a:off x="4228972" y="7394539"/>
            <a:ext cx="2482958" cy="248295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408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0EA4E9A0D10A4B86B174D08978D5EB" ma:contentTypeVersion="18" ma:contentTypeDescription="Create a new document." ma:contentTypeScope="" ma:versionID="4ff43469dd3e672972f2595a77e1261e">
  <xsd:schema xmlns:xsd="http://www.w3.org/2001/XMLSchema" xmlns:xs="http://www.w3.org/2001/XMLSchema" xmlns:p="http://schemas.microsoft.com/office/2006/metadata/properties" xmlns:ns2="c497441b-d3fe-4788-8629-aff52d38f515" xmlns:ns3="1d162527-c308-4a98-98b8-9e726c57dd8b" targetNamespace="http://schemas.microsoft.com/office/2006/metadata/properties" ma:root="true" ma:fieldsID="f97e9eb7b70693e5d2952c2065dcccfd" ns2:_="" ns3:_="">
    <xsd:import namespace="c497441b-d3fe-4788-8629-aff52d38f515"/>
    <xsd:import namespace="1d162527-c308-4a98-98b8-9e726c57dd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Date2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7441b-d3fe-4788-8629-aff52d38f5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2" ma:index="20" nillable="true" ma:displayName="Date2" ma:format="DateTime" ma:internalName="Date2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df9d8e5-705b-4129-800a-08ca17c575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62527-c308-4a98-98b8-9e726c57dd8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f9b9cce-e594-4bda-ba48-132f42860941}" ma:internalName="TaxCatchAll" ma:showField="CatchAllData" ma:web="1d162527-c308-4a98-98b8-9e726c57dd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2 xmlns="c497441b-d3fe-4788-8629-aff52d38f515" xsi:nil="true"/>
    <lcf76f155ced4ddcb4097134ff3c332f xmlns="c497441b-d3fe-4788-8629-aff52d38f515">
      <Terms xmlns="http://schemas.microsoft.com/office/infopath/2007/PartnerControls"/>
    </lcf76f155ced4ddcb4097134ff3c332f>
    <TaxCatchAll xmlns="1d162527-c308-4a98-98b8-9e726c57dd8b" xsi:nil="true"/>
  </documentManagement>
</p:properties>
</file>

<file path=customXml/itemProps1.xml><?xml version="1.0" encoding="utf-8"?>
<ds:datastoreItem xmlns:ds="http://schemas.openxmlformats.org/officeDocument/2006/customXml" ds:itemID="{891BC4FC-30E3-4351-BDF2-02CC640F0D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97441b-d3fe-4788-8629-aff52d38f515"/>
    <ds:schemaRef ds:uri="1d162527-c308-4a98-98b8-9e726c57dd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EB1BBB-DED8-41BA-9DCA-0C55C2591E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13A36B-0806-4BAB-9D04-9E9714FD4DDE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1d162527-c308-4a98-98b8-9e726c57dd8b"/>
    <ds:schemaRef ds:uri="http://purl.org/dc/dcmitype/"/>
    <ds:schemaRef ds:uri="c497441b-d3fe-4788-8629-aff52d38f515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3736</TotalTime>
  <Words>169</Words>
  <Application>Microsoft Office PowerPoint</Application>
  <PresentationFormat>A4 Paper (210x297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Helvetica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Anca Postolache</dc:creator>
  <cp:lastModifiedBy>Samantha Guymer</cp:lastModifiedBy>
  <cp:revision>65</cp:revision>
  <dcterms:created xsi:type="dcterms:W3CDTF">2023-03-02T11:25:16Z</dcterms:created>
  <dcterms:modified xsi:type="dcterms:W3CDTF">2025-10-07T15:29:20Z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0x010100480EA4E9A0D10A4B86B174D08978D5EB</vt:lpwstr>
  </property>
  <property fmtid="{D5CDD505-2E9C-101B-9397-08002B2CF9AE}" pid="3" name="MediaServiceImageTags">
    <vt:lpwstr/>
  </property>
</Properties>
</file>